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40"/>
  </p:normalViewPr>
  <p:slideViewPr>
    <p:cSldViewPr snapToGrid="0">
      <p:cViewPr varScale="1">
        <p:scale>
          <a:sx n="116" d="100"/>
          <a:sy n="116" d="100"/>
        </p:scale>
        <p:origin x="6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C6E57-DC4B-7544-9441-8FD7FA59AE6F}" type="datetimeFigureOut">
              <a:rPr lang="en-US" smtClean="0"/>
              <a:t>5/23/25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E62C7-69DC-FB41-9061-2412A5439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442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8E62C7-69DC-FB41-9061-2412A5439A7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56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DF5AD8-DE66-170C-A479-CF5135F8B5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2F0FD8C-EA3B-D546-D5F6-E2E42551DBC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DC52EBD-8C5E-4E78-34F9-CAD84CC057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24713E-80C9-41EA-F2CB-1CC4B8F14B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8E62C7-69DC-FB41-9061-2412A5439A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218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035A9-7AEA-CCC8-458E-1469F32D0B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A7BA06-6401-D01E-9C8C-D72AA789D6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2C4B9B-F610-ADE5-5CCE-64CC93C74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780E-ED70-7045-AC26-BBC6241D6A90}" type="datetimeFigureOut">
              <a:rPr lang="en-US" smtClean="0"/>
              <a:t>5/23/25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CF0B2-5281-9900-0251-5EDAAF255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77F00-BB15-7853-56F7-D0D54422D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27F13-7556-C84C-9221-19E9E94B4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157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51B68-A237-7214-8C0E-07D2723C3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E0781A-2EC2-5CC5-03DC-02EA232433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5B45C-85D0-8A87-53A1-432A090D4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780E-ED70-7045-AC26-BBC6241D6A90}" type="datetimeFigureOut">
              <a:rPr lang="en-US" smtClean="0"/>
              <a:t>5/23/25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640E-9D3D-65CC-2D12-18C6EB28D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6322B-EA0C-3339-3926-6FA21A969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27F13-7556-C84C-9221-19E9E94B4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254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485759-2A4F-A40A-3F67-94F3E131DE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E6E679-C283-8F93-9F26-0F447AC1D1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EFE18-407C-C9A1-B650-1DF95B9FE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780E-ED70-7045-AC26-BBC6241D6A90}" type="datetimeFigureOut">
              <a:rPr lang="en-US" smtClean="0"/>
              <a:t>5/23/25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8DFA4-08A3-7573-FAB7-B12B01231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53CD8-C0A7-BDEE-761B-18AE8C08E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27F13-7556-C84C-9221-19E9E94B4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73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0B06B-4739-7BF2-3B33-F9511D2FE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BD8DB-8A77-C5B0-1F2A-886A15084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E6B9C-1C10-9844-DCF5-09A56FA8A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780E-ED70-7045-AC26-BBC6241D6A90}" type="datetimeFigureOut">
              <a:rPr lang="en-US" smtClean="0"/>
              <a:t>5/23/25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48823-C34C-15DF-A94C-247E9CB9D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CDF9-5CDE-3CCA-F930-F47A6794D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27F13-7556-C84C-9221-19E9E94B4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065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AEC9B-57D4-B223-586B-6DD260D03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CFF627-1CBB-25F8-01C3-E0FA228B92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374B2-6B11-8903-3961-13A327AAC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780E-ED70-7045-AC26-BBC6241D6A90}" type="datetimeFigureOut">
              <a:rPr lang="en-US" smtClean="0"/>
              <a:t>5/23/25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9E4E9B-769F-37D8-8FB7-F66FE7850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52A92-1AA7-977F-72E5-27EC59694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27F13-7556-C84C-9221-19E9E94B4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05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F1CE7-4093-1518-AD18-6F8D4CBA1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E3B09-FA96-1C33-DA5B-8D9B1A8E0D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59A75F-8E16-2F8E-59C8-0FB70DD9AD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5D9A3B-2722-E730-7B39-E8C91D32B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780E-ED70-7045-AC26-BBC6241D6A90}" type="datetimeFigureOut">
              <a:rPr lang="en-US" smtClean="0"/>
              <a:t>5/23/25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5565B6-188D-1D4B-5A4B-4F8153B61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7A4E69-1DEF-02B6-1F65-A7B50ECCA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27F13-7556-C84C-9221-19E9E94B4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872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AE6CD-3F0C-080A-2394-697DAB528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EC0129-C0AD-0A27-C77E-40792396DA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5B4631-204F-668E-A74B-166CE2E531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CDC552-570D-ACE0-39D6-0AB6299B1E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B7F2B3-2561-9B1A-DC35-6FA2CBD191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6D1F7F-3119-831D-DA1A-1FCFE837F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780E-ED70-7045-AC26-BBC6241D6A90}" type="datetimeFigureOut">
              <a:rPr lang="en-US" smtClean="0"/>
              <a:t>5/23/25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D4EDB7-9C8F-1A1C-EC76-ACFFC3588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B9806D-C4D1-6C35-B2CC-48D8DEB7F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27F13-7556-C84C-9221-19E9E94B4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051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74C02-0A05-8CC6-1E85-8F7A6D3FC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4338DF-A9CD-01DF-89FC-6CF44EF86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780E-ED70-7045-AC26-BBC6241D6A90}" type="datetimeFigureOut">
              <a:rPr lang="en-US" smtClean="0"/>
              <a:t>5/23/25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208076-DBB1-C6D2-FA3E-CF5C3662D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226710-B158-CDB2-5D34-304F235AC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27F13-7556-C84C-9221-19E9E94B4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01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DBC691-1E92-AFD4-0458-1CF82F8A7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780E-ED70-7045-AC26-BBC6241D6A90}" type="datetimeFigureOut">
              <a:rPr lang="en-US" smtClean="0"/>
              <a:t>5/23/25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07B38E-181D-EA24-F082-1531A8F55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62C053-3DB3-9FC0-7DDB-6CB1C2847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27F13-7556-C84C-9221-19E9E94B4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878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D4394-3604-7569-7AC3-3F8206A2B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F2B4E-9BD7-FB53-110D-5209F2AA6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9277B2-B2EE-256F-000E-C3E0BB3FAE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7CF456-0818-EC7E-B538-A234ED097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780E-ED70-7045-AC26-BBC6241D6A90}" type="datetimeFigureOut">
              <a:rPr lang="en-US" smtClean="0"/>
              <a:t>5/23/25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75E130-E1D5-F9CF-5C65-E453F9E41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955851-72C1-709F-D0F1-CC74C1D82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27F13-7556-C84C-9221-19E9E94B4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85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B16FF-8B32-0C10-A39F-DB2545F38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F6AD2B-C609-D2C7-753B-A9BD71531C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A61F7A-5796-B3E7-54B5-D497FCA56F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F2702B-1449-A252-3BA6-55FCABA8B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780E-ED70-7045-AC26-BBC6241D6A90}" type="datetimeFigureOut">
              <a:rPr lang="en-US" smtClean="0"/>
              <a:t>5/23/25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0DFA4C-06B9-4B0E-188E-73AD36607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27C6F9-FBD3-E10F-6CA5-381313D2C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27F13-7556-C84C-9221-19E9E94B4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14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C4FC65-AC7C-2F5A-7AF6-917A7D08F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D03A83-14AF-B510-7775-62BD863A7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F1F63-3BC4-B342-C3F3-D2E85AE0AB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4780E-ED70-7045-AC26-BBC6241D6A90}" type="datetimeFigureOut">
              <a:rPr lang="en-US" smtClean="0"/>
              <a:t>5/23/25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ED2ED-426B-2BBD-0231-E8B8C7F361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14C6D2-BC7F-8871-F33B-3583619F4C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27F13-7556-C84C-9221-19E9E94B4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27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F1A3B98-49F1-BA52-FE50-A28885D821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607181"/>
              </p:ext>
            </p:extLst>
          </p:nvPr>
        </p:nvGraphicFramePr>
        <p:xfrm>
          <a:off x="1126672" y="733417"/>
          <a:ext cx="9938656" cy="563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3397">
                  <a:extLst>
                    <a:ext uri="{9D8B030D-6E8A-4147-A177-3AD203B41FA5}">
                      <a16:colId xmlns:a16="http://schemas.microsoft.com/office/drawing/2014/main" val="3481053590"/>
                    </a:ext>
                  </a:extLst>
                </a:gridCol>
                <a:gridCol w="1912188">
                  <a:extLst>
                    <a:ext uri="{9D8B030D-6E8A-4147-A177-3AD203B41FA5}">
                      <a16:colId xmlns:a16="http://schemas.microsoft.com/office/drawing/2014/main" val="219781583"/>
                    </a:ext>
                  </a:extLst>
                </a:gridCol>
                <a:gridCol w="2637609">
                  <a:extLst>
                    <a:ext uri="{9D8B030D-6E8A-4147-A177-3AD203B41FA5}">
                      <a16:colId xmlns:a16="http://schemas.microsoft.com/office/drawing/2014/main" val="13639893"/>
                    </a:ext>
                  </a:extLst>
                </a:gridCol>
                <a:gridCol w="2369820">
                  <a:extLst>
                    <a:ext uri="{9D8B030D-6E8A-4147-A177-3AD203B41FA5}">
                      <a16:colId xmlns:a16="http://schemas.microsoft.com/office/drawing/2014/main" val="3963415282"/>
                    </a:ext>
                  </a:extLst>
                </a:gridCol>
                <a:gridCol w="1605642">
                  <a:extLst>
                    <a:ext uri="{9D8B030D-6E8A-4147-A177-3AD203B41FA5}">
                      <a16:colId xmlns:a16="http://schemas.microsoft.com/office/drawing/2014/main" val="15408699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Faculty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7292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28</a:t>
                      </a:r>
                      <a:r>
                        <a:rPr lang="en-US" sz="1400" baseline="30000" dirty="0"/>
                        <a:t>th</a:t>
                      </a:r>
                      <a:r>
                        <a:rPr lang="en-US" sz="1400" dirty="0"/>
                        <a:t> 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 AM to 10 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Registration and Reimbursement form collection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SSB front lobby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0064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28</a:t>
                      </a:r>
                      <a:r>
                        <a:rPr lang="en-US" sz="1400" baseline="30000" dirty="0"/>
                        <a:t>th</a:t>
                      </a:r>
                      <a:r>
                        <a:rPr lang="en-US" sz="1400" dirty="0"/>
                        <a:t> 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 AM to 1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Lecture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CS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Shweta Agarwal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385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28</a:t>
                      </a:r>
                      <a:r>
                        <a:rPr lang="en-US" sz="1400" baseline="30000" dirty="0"/>
                        <a:t>th</a:t>
                      </a:r>
                      <a:r>
                        <a:rPr lang="en-US" sz="1400" dirty="0"/>
                        <a:t> 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11.30 AM to 11.45 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Tea/Coffee break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CS main building – ground &amp; 1 floor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374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28</a:t>
                      </a:r>
                      <a:r>
                        <a:rPr lang="en-US" sz="1400" baseline="30000" dirty="0"/>
                        <a:t>th</a:t>
                      </a:r>
                      <a:r>
                        <a:rPr lang="en-US" sz="1400" dirty="0"/>
                        <a:t> 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 PM to 2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Lunch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/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7478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28</a:t>
                      </a:r>
                      <a:r>
                        <a:rPr lang="en-US" sz="1400" baseline="30000" dirty="0"/>
                        <a:t>th</a:t>
                      </a:r>
                      <a:r>
                        <a:rPr lang="en-US" sz="1400" dirty="0"/>
                        <a:t> 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 PM to 5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Lecture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CS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John Augustine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239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28</a:t>
                      </a:r>
                      <a:r>
                        <a:rPr lang="en-US" sz="1400" baseline="30000" dirty="0"/>
                        <a:t>th</a:t>
                      </a:r>
                      <a:r>
                        <a:rPr lang="en-US" sz="1400" dirty="0"/>
                        <a:t> 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3.30 PM to 3.45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Tea/Coffee break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CS main building – ground &amp; 1 floor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418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29</a:t>
                      </a:r>
                      <a:r>
                        <a:rPr lang="en-US" sz="1400" baseline="30000" dirty="0"/>
                        <a:t>th</a:t>
                      </a:r>
                      <a:r>
                        <a:rPr lang="en-US" sz="1400" dirty="0"/>
                        <a:t> 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 AM to 10 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Reimbursement form collection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SSB front lobby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314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29</a:t>
                      </a:r>
                      <a:r>
                        <a:rPr lang="en-US" sz="1400" baseline="30000" dirty="0"/>
                        <a:t>th</a:t>
                      </a:r>
                      <a:r>
                        <a:rPr lang="en-US" sz="1400" dirty="0"/>
                        <a:t> 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 AM to 1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Lecture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CS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Shreyas Pai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359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29</a:t>
                      </a:r>
                      <a:r>
                        <a:rPr lang="en-US" sz="1400" baseline="30000" dirty="0"/>
                        <a:t>th</a:t>
                      </a:r>
                      <a:r>
                        <a:rPr lang="en-US" sz="1400" dirty="0"/>
                        <a:t> 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11.30 AM to 11.45 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Tea/Coffee break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CS main building – ground &amp; 1 floor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20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29</a:t>
                      </a:r>
                      <a:r>
                        <a:rPr lang="en-US" sz="1400" baseline="30000" dirty="0"/>
                        <a:t>th</a:t>
                      </a:r>
                      <a:r>
                        <a:rPr lang="en-US" sz="1400" dirty="0"/>
                        <a:t> 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 PM to 2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Lunch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368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29</a:t>
                      </a:r>
                      <a:r>
                        <a:rPr lang="en-US" sz="1400" baseline="30000" dirty="0"/>
                        <a:t>th</a:t>
                      </a:r>
                      <a:r>
                        <a:rPr lang="en-US" sz="1400" dirty="0"/>
                        <a:t> 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 PM to 5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Lecture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CS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Santanu Sarkar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013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29</a:t>
                      </a:r>
                      <a:r>
                        <a:rPr lang="en-US" sz="1400" baseline="30000" dirty="0"/>
                        <a:t>th</a:t>
                      </a:r>
                      <a:r>
                        <a:rPr lang="en-US" sz="1400" dirty="0"/>
                        <a:t> 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3.30 PM to 3.45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Tea/Coffee break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CS main building – ground + 1 floor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48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29</a:t>
                      </a:r>
                      <a:r>
                        <a:rPr lang="en-US" sz="1400" baseline="30000" dirty="0"/>
                        <a:t>th</a:t>
                      </a:r>
                      <a:r>
                        <a:rPr lang="en-US" sz="1400" dirty="0"/>
                        <a:t> 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 PM to 5.45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Certificate distribution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SSB front lobby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912498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F421ACA-24C7-45B1-52BD-7AA74B6D2F88}"/>
              </a:ext>
            </a:extLst>
          </p:cNvPr>
          <p:cNvSpPr txBox="1"/>
          <p:nvPr/>
        </p:nvSpPr>
        <p:spPr>
          <a:xfrm>
            <a:off x="2144486" y="87086"/>
            <a:ext cx="7576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Edwardian Script ITC" panose="030303020407070D0804" pitchFamily="66" charset="77"/>
              </a:rPr>
              <a:t>Schedule - The Mathematics of Data Security program </a:t>
            </a:r>
          </a:p>
        </p:txBody>
      </p:sp>
    </p:spTree>
    <p:extLst>
      <p:ext uri="{BB962C8B-B14F-4D97-AF65-F5344CB8AC3E}">
        <p14:creationId xmlns:p14="http://schemas.microsoft.com/office/powerpoint/2010/main" val="2421345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03C38B-AA22-BB74-4130-8C4E908F31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92DA4FB-683B-BD4A-623F-52AF735D6E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631909"/>
              </p:ext>
            </p:extLst>
          </p:nvPr>
        </p:nvGraphicFramePr>
        <p:xfrm>
          <a:off x="1126671" y="733417"/>
          <a:ext cx="9737271" cy="540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0398">
                  <a:extLst>
                    <a:ext uri="{9D8B030D-6E8A-4147-A177-3AD203B41FA5}">
                      <a16:colId xmlns:a16="http://schemas.microsoft.com/office/drawing/2014/main" val="2146028293"/>
                    </a:ext>
                  </a:extLst>
                </a:gridCol>
                <a:gridCol w="1940398">
                  <a:extLst>
                    <a:ext uri="{9D8B030D-6E8A-4147-A177-3AD203B41FA5}">
                      <a16:colId xmlns:a16="http://schemas.microsoft.com/office/drawing/2014/main" val="3963415282"/>
                    </a:ext>
                  </a:extLst>
                </a:gridCol>
                <a:gridCol w="5856475">
                  <a:extLst>
                    <a:ext uri="{9D8B030D-6E8A-4147-A177-3AD203B41FA5}">
                      <a16:colId xmlns:a16="http://schemas.microsoft.com/office/drawing/2014/main" val="15408699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Faculty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What we are covering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7292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Lecture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Dr. Shweta Agarwal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Introduction to Lattice Based Cryptography - Lattice based cryptography is the leading candidate for post quantum cryptography. This lecture will survey some key ideas and basic schemes.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385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Lecture 2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Dr. John Augustine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Introduction to decentralization and distributed trust. Study the Byzantine agreement problem, the quintessential distributed trust problem. A deep dive into the Blockchain oracle problem.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239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Lecture 3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Dr. Shreyas Pai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Introduction to Distributed graph algorithms. Exploring the role of locality and congestion as obstacles to designing fast distributed algorithms.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359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Lecture 4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Dr. Santanu Sarkar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Factoring large numbers is hard, and RSA is based on this hardness. This lecture will cover - 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dirty="0"/>
                        <a:t>Explain how RSA works.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dirty="0"/>
                        <a:t>Introduce lattices and  LLL algorithm.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dirty="0"/>
                        <a:t>Show how a technique by Coppersmith uses the LLL algorithm to find weaknesses in RSA.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01346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FDEC39C-F4DC-ED43-BEDC-C9E235853220}"/>
              </a:ext>
            </a:extLst>
          </p:cNvPr>
          <p:cNvSpPr txBox="1"/>
          <p:nvPr/>
        </p:nvSpPr>
        <p:spPr>
          <a:xfrm>
            <a:off x="2144486" y="87086"/>
            <a:ext cx="7576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Edwardian Script ITC" panose="030303020407070D0804" pitchFamily="66" charset="77"/>
              </a:rPr>
              <a:t>Topics - The Mathematics of Data Security program </a:t>
            </a:r>
          </a:p>
        </p:txBody>
      </p:sp>
    </p:spTree>
    <p:extLst>
      <p:ext uri="{BB962C8B-B14F-4D97-AF65-F5344CB8AC3E}">
        <p14:creationId xmlns:p14="http://schemas.microsoft.com/office/powerpoint/2010/main" val="1614934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4442</TotalTime>
  <Words>363</Words>
  <Application>Microsoft Macintosh PowerPoint</Application>
  <PresentationFormat>Widescreen</PresentationFormat>
  <Paragraphs>81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Edwardian Script ITC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Rammohan Srinivasan</dc:creator>
  <cp:lastModifiedBy>Rammohan Srinivasan</cp:lastModifiedBy>
  <cp:revision>7</cp:revision>
  <dcterms:created xsi:type="dcterms:W3CDTF">2025-05-23T07:08:35Z</dcterms:created>
  <dcterms:modified xsi:type="dcterms:W3CDTF">2025-05-26T09:11:05Z</dcterms:modified>
</cp:coreProperties>
</file>